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164"/>
    <a:srgbClr val="0703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6" autoAdjust="0"/>
    <p:restoredTop sz="94660"/>
  </p:normalViewPr>
  <p:slideViewPr>
    <p:cSldViewPr snapToGrid="0">
      <p:cViewPr varScale="1">
        <p:scale>
          <a:sx n="72" d="100"/>
          <a:sy n="72" d="100"/>
        </p:scale>
        <p:origin x="7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C472-190B-4224-8BDD-B1B87E0420CD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32BF-0086-4DBD-A22A-8245EEB92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08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C472-190B-4224-8BDD-B1B87E0420CD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32BF-0086-4DBD-A22A-8245EEB92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44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C472-190B-4224-8BDD-B1B87E0420CD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32BF-0086-4DBD-A22A-8245EEB92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159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C472-190B-4224-8BDD-B1B87E0420CD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32BF-0086-4DBD-A22A-8245EEB92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9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C472-190B-4224-8BDD-B1B87E0420CD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32BF-0086-4DBD-A22A-8245EEB92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2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C472-190B-4224-8BDD-B1B87E0420CD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32BF-0086-4DBD-A22A-8245EEB92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014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C472-190B-4224-8BDD-B1B87E0420CD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32BF-0086-4DBD-A22A-8245EEB92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09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C472-190B-4224-8BDD-B1B87E0420CD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32BF-0086-4DBD-A22A-8245EEB92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77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C472-190B-4224-8BDD-B1B87E0420CD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32BF-0086-4DBD-A22A-8245EEB92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1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C472-190B-4224-8BDD-B1B87E0420CD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32BF-0086-4DBD-A22A-8245EEB92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132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C472-190B-4224-8BDD-B1B87E0420CD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32BF-0086-4DBD-A22A-8245EEB92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475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9C472-190B-4224-8BDD-B1B87E0420CD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632BF-0086-4DBD-A22A-8245EEB92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465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aavd.org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avd.org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aavd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252" y="-1"/>
            <a:ext cx="12192000" cy="2133600"/>
          </a:xfrm>
          <a:prstGeom prst="rect">
            <a:avLst/>
          </a:prstGeom>
          <a:solidFill>
            <a:srgbClr val="070361"/>
          </a:solidFill>
          <a:ln>
            <a:solidFill>
              <a:srgbClr val="0703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         </a:t>
            </a:r>
            <a:r>
              <a:rPr lang="en-US" sz="4000" b="1" dirty="0" smtClean="0"/>
              <a:t>Why should you become an AAVD member ?</a:t>
            </a:r>
            <a:endParaRPr lang="en-US" sz="4000" b="1" dirty="0"/>
          </a:p>
        </p:txBody>
      </p:sp>
      <p:sp>
        <p:nvSpPr>
          <p:cNvPr id="6" name="Isosceles Triangle 5"/>
          <p:cNvSpPr/>
          <p:nvPr/>
        </p:nvSpPr>
        <p:spPr>
          <a:xfrm flipH="1" flipV="1">
            <a:off x="1364970" y="2133600"/>
            <a:ext cx="1126437" cy="412444"/>
          </a:xfrm>
          <a:prstGeom prst="triangle">
            <a:avLst/>
          </a:prstGeom>
          <a:solidFill>
            <a:srgbClr val="070361"/>
          </a:solidFill>
          <a:ln>
            <a:solidFill>
              <a:srgbClr val="0021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6105" y="2481410"/>
            <a:ext cx="11555895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i="0" dirty="0" smtClean="0">
                <a:solidFill>
                  <a:srgbClr val="201F1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Receive </a:t>
            </a:r>
            <a:r>
              <a:rPr lang="en-US" sz="2800" b="0" i="0" dirty="0" err="1" smtClean="0">
                <a:solidFill>
                  <a:srgbClr val="201F1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Derm</a:t>
            </a:r>
            <a:r>
              <a:rPr lang="en-US" sz="2800" b="0" i="0" dirty="0" smtClean="0">
                <a:solidFill>
                  <a:srgbClr val="201F1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Dialogue 2x </a:t>
            </a:r>
            <a:r>
              <a:rPr lang="en-US" sz="2800" b="0" i="0" dirty="0" err="1" smtClean="0">
                <a:solidFill>
                  <a:srgbClr val="201F1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yr</a:t>
            </a:r>
            <a:r>
              <a:rPr lang="en-US" sz="2800" b="0" i="0" dirty="0" smtClean="0">
                <a:solidFill>
                  <a:srgbClr val="201F1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( summaries of roundtables)</a:t>
            </a:r>
            <a:endParaRPr lang="en-US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201F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Access a</a:t>
            </a:r>
            <a:r>
              <a:rPr lang="en-US" sz="2800" b="0" i="0" dirty="0" smtClean="0">
                <a:solidFill>
                  <a:srgbClr val="201F1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rchived past </a:t>
            </a:r>
            <a:r>
              <a:rPr lang="en-US" sz="2800" b="0" i="0" dirty="0" err="1" smtClean="0">
                <a:solidFill>
                  <a:srgbClr val="201F1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derm</a:t>
            </a:r>
            <a:r>
              <a:rPr lang="en-US" sz="2800" b="0" i="0" dirty="0" smtClean="0">
                <a:solidFill>
                  <a:srgbClr val="201F1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dialogue on </a:t>
            </a:r>
            <a:r>
              <a:rPr lang="en-US" sz="2800" b="0" i="0" dirty="0" smtClean="0">
                <a:effectLst/>
                <a:latin typeface="Calibri Light" panose="020F0302020204030204" pitchFamily="34" charset="0"/>
                <a:cs typeface="Calibri Light" panose="020F0302020204030204" pitchFamily="34" charset="0"/>
                <a:hlinkClick r:id="rId2"/>
              </a:rPr>
              <a:t>www.AAVD.org</a:t>
            </a:r>
            <a:r>
              <a:rPr lang="en-US" sz="2800" b="0" i="0" dirty="0" smtClean="0">
                <a:solidFill>
                  <a:srgbClr val="201F1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 </a:t>
            </a:r>
            <a:endParaRPr lang="en-US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i="0" dirty="0" smtClean="0">
                <a:solidFill>
                  <a:srgbClr val="201F1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Receive reduced registration to NAVDF and WCVD meetings</a:t>
            </a:r>
            <a:endParaRPr lang="en-US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i="0" dirty="0" smtClean="0">
                <a:solidFill>
                  <a:srgbClr val="201F1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Receive reduced rate for purchasing subscription to Vet </a:t>
            </a:r>
            <a:r>
              <a:rPr lang="en-US" sz="2800" b="0" i="0" dirty="0" err="1" smtClean="0">
                <a:solidFill>
                  <a:srgbClr val="201F1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Derm</a:t>
            </a:r>
            <a:r>
              <a:rPr lang="en-US" sz="2800" b="0" i="0" dirty="0" smtClean="0"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i="0" dirty="0" smtClean="0">
                <a:solidFill>
                  <a:srgbClr val="201F1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Support </a:t>
            </a:r>
            <a:r>
              <a:rPr lang="en-US" sz="2800" dirty="0" smtClean="0">
                <a:solidFill>
                  <a:srgbClr val="201F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AAVD </a:t>
            </a:r>
            <a:r>
              <a:rPr lang="en-US" sz="2800" b="0" i="0" dirty="0" smtClean="0">
                <a:solidFill>
                  <a:srgbClr val="201F1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Student Award in veterinary dermatology program </a:t>
            </a:r>
            <a:endParaRPr lang="en-US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Support </a:t>
            </a:r>
            <a:r>
              <a:rPr lang="en-US" sz="2800" b="0" i="0" dirty="0" smtClean="0">
                <a:solidFill>
                  <a:srgbClr val="201F1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Research grant AAVD/ACVD $15,000 to promote new discoveries in veterinary dermatology</a:t>
            </a:r>
            <a:endParaRPr lang="en-US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i="0" dirty="0" smtClean="0">
                <a:solidFill>
                  <a:srgbClr val="201F1E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Support one free NAVDF congress registration for AAVD Technician (lottery award)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On line round tables, grant awards to attend the WCVD9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3202" y="261390"/>
            <a:ext cx="1610819" cy="1610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638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772" y="115735"/>
            <a:ext cx="3482066" cy="34820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63972" y="3872711"/>
            <a:ext cx="9460620" cy="2523768"/>
          </a:xfrm>
          <a:prstGeom prst="rect">
            <a:avLst/>
          </a:prstGeom>
          <a:noFill/>
          <a:ln w="38100">
            <a:solidFill>
              <a:srgbClr val="07036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The AAVD is </a:t>
            </a:r>
            <a:r>
              <a:rPr lang="en-US" sz="2000" b="1" dirty="0"/>
              <a:t>the oldest veterinary dermatology </a:t>
            </a:r>
            <a:r>
              <a:rPr lang="en-US" sz="2000" b="1" dirty="0" smtClean="0"/>
              <a:t>professional </a:t>
            </a:r>
            <a:r>
              <a:rPr lang="en-US" sz="2000" b="1" dirty="0"/>
              <a:t>organization in the </a:t>
            </a:r>
            <a:r>
              <a:rPr lang="en-US" sz="2000" b="1" dirty="0" smtClean="0"/>
              <a:t>world and it is </a:t>
            </a:r>
            <a:r>
              <a:rPr lang="en-US" sz="2000" b="1" dirty="0"/>
              <a:t>dedicated to </a:t>
            </a:r>
            <a:r>
              <a:rPr lang="en-US" sz="2000" b="1" dirty="0" smtClean="0"/>
              <a:t>promoting the </a:t>
            </a:r>
            <a:r>
              <a:rPr lang="en-US" sz="2000" b="1" dirty="0"/>
              <a:t>field </a:t>
            </a:r>
            <a:r>
              <a:rPr lang="en-US" sz="2000" b="1" dirty="0"/>
              <a:t> </a:t>
            </a:r>
            <a:r>
              <a:rPr lang="en-US" sz="2000" b="1" dirty="0" smtClean="0"/>
              <a:t>of </a:t>
            </a:r>
            <a:r>
              <a:rPr lang="en-US" sz="2000" b="1" dirty="0"/>
              <a:t>veterinary </a:t>
            </a:r>
            <a:r>
              <a:rPr lang="en-US" sz="2000" b="1" dirty="0" smtClean="0"/>
              <a:t>dermatology,</a:t>
            </a:r>
            <a:r>
              <a:rPr lang="en-US" sz="2000" b="1" dirty="0"/>
              <a:t> </a:t>
            </a:r>
            <a:r>
              <a:rPr lang="en-US" sz="2000" b="1" dirty="0" smtClean="0"/>
              <a:t>in education</a:t>
            </a:r>
            <a:r>
              <a:rPr lang="en-US" sz="2000" b="1" dirty="0"/>
              <a:t>, research, and professional </a:t>
            </a:r>
            <a:r>
              <a:rPr lang="en-US" sz="2000" b="1" dirty="0" smtClean="0"/>
              <a:t>veterinary practice.</a:t>
            </a:r>
          </a:p>
          <a:p>
            <a:endParaRPr lang="en-US" sz="2000" b="1" dirty="0"/>
          </a:p>
          <a:p>
            <a:r>
              <a:rPr lang="en-US" sz="2000" b="1" dirty="0" smtClean="0"/>
              <a:t>AAVD members are worldwide and include veterinary dermatologists, internists, pathologists, general practice veterinarians, veterinarians in industry, residents in specialty training programs, veterinary technicians, and veterinary students.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43458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merican Academy of Veterinary Dermatology | Harrisburg PA, 171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826" y="132372"/>
            <a:ext cx="5695730" cy="229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425541" y="6066675"/>
            <a:ext cx="54870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https://www.aavd.org/membership.html</a:t>
            </a:r>
          </a:p>
        </p:txBody>
      </p:sp>
      <p:sp>
        <p:nvSpPr>
          <p:cNvPr id="4" name="Rectangle 3"/>
          <p:cNvSpPr/>
          <p:nvPr/>
        </p:nvSpPr>
        <p:spPr>
          <a:xfrm>
            <a:off x="2050714" y="3282473"/>
            <a:ext cx="9226885" cy="2585323"/>
          </a:xfrm>
          <a:prstGeom prst="rect">
            <a:avLst/>
          </a:prstGeom>
          <a:ln>
            <a:solidFill>
              <a:srgbClr val="002164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201F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Receive </a:t>
            </a:r>
            <a:r>
              <a:rPr lang="en-US" b="1" dirty="0" err="1">
                <a:solidFill>
                  <a:srgbClr val="201F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Derm</a:t>
            </a:r>
            <a:r>
              <a:rPr lang="en-US" b="1" dirty="0">
                <a:solidFill>
                  <a:srgbClr val="201F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Dialogue 2x </a:t>
            </a:r>
            <a:r>
              <a:rPr lang="en-US" b="1" dirty="0" err="1">
                <a:solidFill>
                  <a:srgbClr val="201F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yr</a:t>
            </a:r>
            <a:r>
              <a:rPr lang="en-US" b="1" dirty="0">
                <a:solidFill>
                  <a:srgbClr val="201F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 summaries of roundtables)</a:t>
            </a:r>
            <a:endParaRPr lang="en-US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201F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Access archived past </a:t>
            </a:r>
            <a:r>
              <a:rPr lang="en-US" b="1" dirty="0" err="1">
                <a:solidFill>
                  <a:srgbClr val="201F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derm</a:t>
            </a:r>
            <a:r>
              <a:rPr lang="en-US" b="1" dirty="0">
                <a:solidFill>
                  <a:srgbClr val="201F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dialogue on </a:t>
            </a:r>
            <a: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  <a:hlinkClick r:id="rId3"/>
              </a:rPr>
              <a:t>www.AAVD.org</a:t>
            </a:r>
            <a:r>
              <a:rPr lang="en-US" b="1" dirty="0">
                <a:solidFill>
                  <a:srgbClr val="201F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 </a:t>
            </a:r>
            <a:endParaRPr lang="en-US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201F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Receive reduced </a:t>
            </a:r>
            <a: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registration</a:t>
            </a:r>
            <a:r>
              <a:rPr lang="en-US" b="1" dirty="0">
                <a:solidFill>
                  <a:srgbClr val="201F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to NAVDF and WCVD meetings</a:t>
            </a:r>
            <a:endParaRPr lang="en-US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201F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Receive reduced rate for purchasing subscription to Vet </a:t>
            </a:r>
            <a:r>
              <a:rPr lang="en-US" b="1" dirty="0" err="1">
                <a:solidFill>
                  <a:srgbClr val="201F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Derm</a:t>
            </a:r>
            <a: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201F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Support AAVD Student </a:t>
            </a:r>
            <a:r>
              <a:rPr lang="en-US" b="1" dirty="0" smtClean="0">
                <a:solidFill>
                  <a:srgbClr val="201F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Awards </a:t>
            </a:r>
            <a:r>
              <a:rPr lang="en-US" b="1" dirty="0">
                <a:solidFill>
                  <a:srgbClr val="201F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 veterinary dermatology </a:t>
            </a:r>
            <a:endParaRPr lang="en-US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Support </a:t>
            </a:r>
            <a:r>
              <a:rPr lang="en-US" b="1" dirty="0">
                <a:solidFill>
                  <a:srgbClr val="201F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Research grant AAVD/ACVD $15,000 to promote new </a:t>
            </a:r>
            <a:r>
              <a:rPr lang="en-US" b="1" dirty="0" smtClean="0">
                <a:solidFill>
                  <a:srgbClr val="201F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discoveries </a:t>
            </a:r>
            <a:r>
              <a:rPr lang="en-US" b="1" dirty="0">
                <a:solidFill>
                  <a:srgbClr val="201F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 veterinary dermatology</a:t>
            </a:r>
            <a:endParaRPr lang="en-US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201F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Support one free NAVDF congress registration for AAVD </a:t>
            </a:r>
            <a:r>
              <a:rPr lang="en-US" b="1" dirty="0" smtClean="0">
                <a:solidFill>
                  <a:srgbClr val="201F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Technician</a:t>
            </a:r>
            <a:endParaRPr lang="en-US" b="1" dirty="0">
              <a:solidFill>
                <a:srgbClr val="201F1E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On line round </a:t>
            </a:r>
            <a:r>
              <a:rPr lang="en-US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tables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058853" y="2621929"/>
            <a:ext cx="4011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Consider joining the Academy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68720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407" y="407282"/>
            <a:ext cx="3482066" cy="3482066"/>
          </a:xfrm>
          <a:prstGeom prst="rect">
            <a:avLst/>
          </a:prstGeom>
        </p:spPr>
      </p:pic>
      <p:pic>
        <p:nvPicPr>
          <p:cNvPr id="1026" name="Picture 2" descr="American Academy of Veterinary Dermatology | Harrisburg PA, 171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948" y="251643"/>
            <a:ext cx="4138293" cy="166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6332586" y="1917482"/>
            <a:ext cx="54870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https://www.aavd.org/membership.html</a:t>
            </a:r>
          </a:p>
        </p:txBody>
      </p:sp>
      <p:sp>
        <p:nvSpPr>
          <p:cNvPr id="4" name="Rectangle 3"/>
          <p:cNvSpPr/>
          <p:nvPr/>
        </p:nvSpPr>
        <p:spPr>
          <a:xfrm>
            <a:off x="6251654" y="2767715"/>
            <a:ext cx="5847581" cy="2308324"/>
          </a:xfrm>
          <a:prstGeom prst="rect">
            <a:avLst/>
          </a:prstGeom>
          <a:ln>
            <a:solidFill>
              <a:srgbClr val="002164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201F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Receive </a:t>
            </a:r>
            <a:r>
              <a:rPr lang="en-US" sz="1600" b="1" dirty="0" err="1">
                <a:solidFill>
                  <a:srgbClr val="201F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Derm</a:t>
            </a:r>
            <a:r>
              <a:rPr lang="en-US" sz="1600" b="1" dirty="0">
                <a:solidFill>
                  <a:srgbClr val="201F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Dialogue 2x </a:t>
            </a:r>
            <a:r>
              <a:rPr lang="en-US" sz="1600" b="1" dirty="0" err="1">
                <a:solidFill>
                  <a:srgbClr val="201F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yr</a:t>
            </a:r>
            <a:r>
              <a:rPr lang="en-US" sz="1600" b="1" dirty="0">
                <a:solidFill>
                  <a:srgbClr val="201F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 summaries of roundtables)</a:t>
            </a:r>
            <a:endParaRPr lang="en-US" sz="16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201F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Access archived past </a:t>
            </a:r>
            <a:r>
              <a:rPr lang="en-US" sz="1600" b="1" dirty="0" err="1">
                <a:solidFill>
                  <a:srgbClr val="201F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derm</a:t>
            </a:r>
            <a:r>
              <a:rPr lang="en-US" sz="1600" b="1" dirty="0">
                <a:solidFill>
                  <a:srgbClr val="201F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dialogue on </a:t>
            </a:r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  <a:hlinkClick r:id="rId4"/>
              </a:rPr>
              <a:t>www.AAVD.org</a:t>
            </a:r>
            <a:r>
              <a:rPr lang="en-US" sz="1600" b="1" dirty="0">
                <a:solidFill>
                  <a:srgbClr val="201F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 </a:t>
            </a:r>
            <a:endParaRPr lang="en-US" sz="16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201F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Receive reduced </a:t>
            </a:r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registration</a:t>
            </a:r>
            <a:r>
              <a:rPr lang="en-US" sz="1600" b="1" dirty="0">
                <a:solidFill>
                  <a:srgbClr val="201F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to NAVDF and WCVD meetings</a:t>
            </a:r>
            <a:endParaRPr lang="en-US" sz="16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201F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Receive reduced rate for purchasing subscription to Vet </a:t>
            </a:r>
            <a:r>
              <a:rPr lang="en-US" sz="1600" b="1" dirty="0" err="1">
                <a:solidFill>
                  <a:srgbClr val="201F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Derm</a:t>
            </a:r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201F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Support AAVD Student </a:t>
            </a:r>
            <a:r>
              <a:rPr lang="en-US" sz="1600" b="1" dirty="0" smtClean="0">
                <a:solidFill>
                  <a:srgbClr val="201F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Awards </a:t>
            </a:r>
            <a:r>
              <a:rPr lang="en-US" sz="1600" b="1" dirty="0">
                <a:solidFill>
                  <a:srgbClr val="201F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 veterinary dermatology </a:t>
            </a:r>
            <a:endParaRPr lang="en-US" sz="16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Support </a:t>
            </a:r>
            <a:r>
              <a:rPr lang="en-US" sz="1600" b="1" dirty="0">
                <a:solidFill>
                  <a:srgbClr val="201F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Research grant AAVD/ACVD $15,000 to promote new </a:t>
            </a:r>
            <a:r>
              <a:rPr lang="en-US" sz="1600" b="1" dirty="0" smtClean="0">
                <a:solidFill>
                  <a:srgbClr val="201F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en-US" sz="1600" b="1" dirty="0" smtClean="0">
                <a:solidFill>
                  <a:srgbClr val="201F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1600" b="1" dirty="0" smtClean="0">
                <a:solidFill>
                  <a:srgbClr val="201F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discoveries </a:t>
            </a:r>
            <a:r>
              <a:rPr lang="en-US" sz="1600" b="1" dirty="0">
                <a:solidFill>
                  <a:srgbClr val="201F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 veterinary dermatology</a:t>
            </a:r>
            <a:endParaRPr lang="en-US" sz="16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201F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Support one free NAVDF congress registration for AAVD </a:t>
            </a:r>
            <a:r>
              <a:rPr lang="en-US" sz="1600" b="1" dirty="0" smtClean="0">
                <a:solidFill>
                  <a:srgbClr val="201F1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Technician</a:t>
            </a:r>
            <a:endParaRPr lang="en-US" sz="1600" b="1" dirty="0">
              <a:solidFill>
                <a:srgbClr val="201F1E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On line round </a:t>
            </a:r>
            <a:r>
              <a:rPr lang="en-US" sz="16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tables</a:t>
            </a:r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9242" y="4044988"/>
            <a:ext cx="4767526" cy="2031325"/>
          </a:xfrm>
          <a:prstGeom prst="rect">
            <a:avLst/>
          </a:prstGeom>
          <a:noFill/>
          <a:ln w="38100">
            <a:solidFill>
              <a:srgbClr val="07036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AAVD is </a:t>
            </a:r>
            <a:r>
              <a:rPr lang="en-US" b="1" dirty="0"/>
              <a:t>the oldest veterinary dermatology </a:t>
            </a:r>
            <a:br>
              <a:rPr lang="en-US" b="1" dirty="0"/>
            </a:br>
            <a:r>
              <a:rPr lang="en-US" b="1" dirty="0"/>
              <a:t>professional organization in the world</a:t>
            </a:r>
          </a:p>
          <a:p>
            <a:r>
              <a:rPr lang="en-US" b="1" dirty="0" smtClean="0"/>
              <a:t>and it is </a:t>
            </a:r>
            <a:r>
              <a:rPr lang="en-US" b="1" dirty="0"/>
              <a:t>dedicated to </a:t>
            </a:r>
            <a:r>
              <a:rPr lang="en-US" b="1" dirty="0" smtClean="0"/>
              <a:t>promoting the </a:t>
            </a:r>
            <a:r>
              <a:rPr lang="en-US" b="1" dirty="0"/>
              <a:t>field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of </a:t>
            </a:r>
            <a:r>
              <a:rPr lang="en-US" b="1" dirty="0"/>
              <a:t>veterinary </a:t>
            </a:r>
            <a:r>
              <a:rPr lang="en-US" b="1" dirty="0" smtClean="0"/>
              <a:t>dermatology,</a:t>
            </a:r>
            <a:r>
              <a:rPr lang="en-US" b="1" dirty="0"/>
              <a:t> </a:t>
            </a:r>
            <a:r>
              <a:rPr lang="en-US" b="1" dirty="0" smtClean="0"/>
              <a:t>in education</a:t>
            </a:r>
            <a:r>
              <a:rPr lang="en-US" b="1" dirty="0"/>
              <a:t>, research, and professional </a:t>
            </a:r>
            <a:r>
              <a:rPr lang="en-US" b="1" dirty="0" smtClean="0"/>
              <a:t>veterinary </a:t>
            </a:r>
            <a:br>
              <a:rPr lang="en-US" b="1" dirty="0" smtClean="0"/>
            </a:br>
            <a:r>
              <a:rPr lang="en-US" b="1" dirty="0" smtClean="0"/>
              <a:t>practice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12564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356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ucdsvm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Outerbridge</dc:creator>
  <cp:lastModifiedBy>Catherine Outerbridge</cp:lastModifiedBy>
  <cp:revision>7</cp:revision>
  <dcterms:created xsi:type="dcterms:W3CDTF">2020-04-17T20:07:29Z</dcterms:created>
  <dcterms:modified xsi:type="dcterms:W3CDTF">2020-10-17T19:26:03Z</dcterms:modified>
</cp:coreProperties>
</file>